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The core library here is the statsmodel that has ARIMA and many other control-theory models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The model is directed to have only yearly seasonality. </a:t>
            </a:r>
          </a:p>
          <a:p>
            <a:r>
              <a:t>Weekdays will have only slight effect on outside temperature (maybe less traffic on Sundays?)</a:t>
            </a:r>
          </a:p>
          <a:p>
            <a:r>
              <a:t>There should be a daily rhythm, but it does not seem to appear in the data.</a:t>
            </a:r>
          </a:p>
          <a:p>
            <a:r>
              <a:t>So we keep only yearly cycles.</a:t>
            </a:r>
          </a:p>
          <a:p>
            <a:endParaRPr/>
          </a:p>
          <a:p>
            <a:r>
              <a:t>First create now a new dataframe for one week into the future.</a:t>
            </a:r>
          </a:p>
          <a:p>
            <a:r>
              <a:t>Check the contents (last few records): the last hours of Jan.7</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The model (training + forecast data) is plotted as the mean and actual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r>
              <a:t>The measured temperature fluctuates first around about 4 C, then goes down to around 0 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The forecast says the temperature will go down from 2.4 C to 1.0 C in a week.</a:t>
            </a:r>
          </a:p>
          <a:p>
            <a:r>
              <a:t>This is different from what we saw in the previous figure, but perhaps acceptable.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t>Notice the last few time stamps: the last 5 days of December. The time is arbitrary.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The predicted coming year resembles the previous ones, obviously.</a:t>
            </a:r>
          </a:p>
          <a:p>
            <a:r>
              <a:t>But there seems to be a year-by-year decreasing trend.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Without smoothing, direct visual comparison is difficult.</a:t>
            </a:r>
          </a:p>
          <a:p>
            <a:r>
              <a:t>However, it seems the predicted general cooling was valid.</a:t>
            </a:r>
          </a:p>
          <a:p>
            <a:r>
              <a:t>(Of course this does not mean that Global Warming is false, only a short-time, local trend)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yearly periodicity is clearly captured by Prophet; how about long-term trend, monthly variation?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This data has obvious outliers; how would we clean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What variations can we see in the graph?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Discuss the effect of aggregating the data into 6 hour intervals</a:t>
            </a:r>
          </a:p>
          <a:p>
            <a:r>
              <a:t>This is actually just ARMA (integ=0), in the exercises experiment with various ar,ma,integ values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t>What do we mean with “confidence interval”?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r>
              <a:t>Consider Prophet’s design specifications from the point of view of IoT</a:t>
            </a:r>
          </a:p>
          <a:p>
            <a:r>
              <a:t>If we have only a few days of data, can we still fit it into the Prophet model?</a:t>
            </a:r>
          </a:p>
          <a:p>
            <a:r>
              <a:t>Sensory data: when does it have daily, weekly, monthly, yearly seasonality?</a:t>
            </a:r>
          </a:p>
          <a:p>
            <a:r>
              <a:t>What if sensors are picking up human activities (driving, power use, etc.)?</a:t>
            </a:r>
          </a:p>
          <a:p>
            <a:r>
              <a:t>What Prophet strengths apply to IoT? Which do not?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Go to Thingspeak, search for Channel 135, what info can we obtain?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Introduce the accompanying Jupyter notebook.</a:t>
            </a:r>
          </a:p>
          <a:p>
            <a:endParaRPr/>
          </a:p>
          <a:p>
            <a:r>
              <a:t>We restrict the “training data” to Jan.1, 2014 - Dec.31, 2016, so we can compare forecasts with historical data from 2017.</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Small tricks with Jupyter and matplotlib: need the directive to actually see the plot!</a:t>
            </a:r>
          </a:p>
          <a:p>
            <a:endParaRPr/>
          </a:p>
          <a:p>
            <a:r>
              <a:t>Notice: we are plotting against “created_at” time stamps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search.fb.com/people/taylor-sean-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facebookincubator/prophet" TargetMode="External"/><Relationship Id="rId4" Type="http://schemas.openxmlformats.org/officeDocument/2006/relationships/hyperlink" Target="https://research.fb.com/people/letham-be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mporal Prediction with ARIMA"/>
          <p:cNvSpPr txBox="1">
            <a:spLocks noGrp="1"/>
          </p:cNvSpPr>
          <p:nvPr>
            <p:ph type="title"/>
          </p:nvPr>
        </p:nvSpPr>
        <p:spPr>
          <a:prstGeom prst="rect">
            <a:avLst/>
          </a:prstGeom>
        </p:spPr>
        <p:txBody>
          <a:bodyPr/>
          <a:lstStyle/>
          <a:p>
            <a:r>
              <a:t>Temporal Prediction with ARIMA</a:t>
            </a:r>
          </a:p>
        </p:txBody>
      </p:sp>
      <p:sp>
        <p:nvSpPr>
          <p:cNvPr id="159" name="# Create an Auto-Regressive Integrated Moving Average model…"/>
          <p:cNvSpPr txBox="1"/>
          <p:nvPr/>
        </p:nvSpPr>
        <p:spPr>
          <a:xfrm>
            <a:off x="1320505" y="1377760"/>
            <a:ext cx="7345671" cy="16841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Create an Auto-Regressive Integrated Moving Average model</a:t>
            </a:r>
          </a:p>
          <a:p>
            <a:r>
              <a:t>model = pf.ARIMA(data=data,ar=4,ma=4,integ=0,target='Temperature')</a:t>
            </a:r>
          </a:p>
          <a:p>
            <a:endParaRPr/>
          </a:p>
          <a:p>
            <a:r>
              <a:t># Fit it</a:t>
            </a:r>
          </a:p>
          <a:p>
            <a:r>
              <a:t>x = model.fit("MLE")</a:t>
            </a:r>
          </a:p>
          <a:p>
            <a:r>
              <a:t>model.plot_fit(figsize=(15,5))</a:t>
            </a:r>
          </a:p>
        </p:txBody>
      </p:sp>
      <p:pic>
        <p:nvPicPr>
          <p:cNvPr id="160" name="Image" descr="Image"/>
          <p:cNvPicPr>
            <a:picLocks noChangeAspect="1"/>
          </p:cNvPicPr>
          <p:nvPr/>
        </p:nvPicPr>
        <p:blipFill>
          <a:blip r:embed="rId3">
            <a:extLst/>
          </a:blip>
          <a:stretch>
            <a:fillRect/>
          </a:stretch>
        </p:blipFill>
        <p:spPr>
          <a:xfrm>
            <a:off x="1320505" y="3414328"/>
            <a:ext cx="6729969" cy="242217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mporal Prediction with ARIMA"/>
          <p:cNvSpPr txBox="1">
            <a:spLocks noGrp="1"/>
          </p:cNvSpPr>
          <p:nvPr>
            <p:ph type="title"/>
          </p:nvPr>
        </p:nvSpPr>
        <p:spPr>
          <a:prstGeom prst="rect">
            <a:avLst/>
          </a:prstGeom>
        </p:spPr>
        <p:txBody>
          <a:bodyPr/>
          <a:lstStyle/>
          <a:p>
            <a:r>
              <a:t>Temporal Prediction with ARIMA</a:t>
            </a:r>
          </a:p>
        </p:txBody>
      </p:sp>
      <p:sp>
        <p:nvSpPr>
          <p:cNvPr id="165" name="# Try prediction for 2 days (8 intervals)…"/>
          <p:cNvSpPr txBox="1"/>
          <p:nvPr/>
        </p:nvSpPr>
        <p:spPr>
          <a:xfrm>
            <a:off x="1992493" y="1498816"/>
            <a:ext cx="5625590" cy="617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Try prediction for 2 days (8 intervals)</a:t>
            </a:r>
          </a:p>
          <a:p>
            <a:r>
              <a:t>model.plot_predict(h=8,past_values=20,figsize=(15,5))</a:t>
            </a:r>
          </a:p>
        </p:txBody>
      </p:sp>
      <p:pic>
        <p:nvPicPr>
          <p:cNvPr id="166" name="Image" descr="Image"/>
          <p:cNvPicPr>
            <a:picLocks noChangeAspect="1"/>
          </p:cNvPicPr>
          <p:nvPr/>
        </p:nvPicPr>
        <p:blipFill>
          <a:blip r:embed="rId3">
            <a:extLst/>
          </a:blip>
          <a:stretch>
            <a:fillRect/>
          </a:stretch>
        </p:blipFill>
        <p:spPr>
          <a:xfrm>
            <a:off x="1335414" y="2610433"/>
            <a:ext cx="6473172" cy="235258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rophet"/>
          <p:cNvSpPr txBox="1">
            <a:spLocks noGrp="1"/>
          </p:cNvSpPr>
          <p:nvPr>
            <p:ph type="title"/>
          </p:nvPr>
        </p:nvSpPr>
        <p:spPr>
          <a:prstGeom prst="rect">
            <a:avLst/>
          </a:prstGeom>
        </p:spPr>
        <p:txBody>
          <a:bodyPr/>
          <a:lstStyle/>
          <a:p>
            <a:r>
              <a:t>Prophet</a:t>
            </a:r>
          </a:p>
        </p:txBody>
      </p:sp>
      <p:sp>
        <p:nvSpPr>
          <p:cNvPr id="171" name="Prophet: forecasting at scale…"/>
          <p:cNvSpPr txBox="1">
            <a:spLocks noGrp="1"/>
          </p:cNvSpPr>
          <p:nvPr>
            <p:ph type="body" idx="1"/>
          </p:nvPr>
        </p:nvSpPr>
        <p:spPr>
          <a:prstGeom prst="rect">
            <a:avLst/>
          </a:prstGeom>
        </p:spPr>
        <p:txBody>
          <a:bodyPr/>
          <a:lstStyle/>
          <a:p>
            <a:pPr marL="0" indent="0" defTabSz="425195">
              <a:spcBef>
                <a:spcPts val="0"/>
              </a:spcBef>
              <a:buSzTx/>
              <a:buFontTx/>
              <a:buNone/>
              <a:defRPr sz="4650" b="1">
                <a:solidFill>
                  <a:srgbClr val="3B3B3B"/>
                </a:solidFill>
              </a:defRPr>
            </a:pPr>
            <a:r>
              <a:t>Prophet: forecasting at scale</a:t>
            </a:r>
          </a:p>
          <a:p>
            <a:pPr marL="0" indent="0" defTabSz="425195">
              <a:spcBef>
                <a:spcPts val="0"/>
              </a:spcBef>
              <a:buSzTx/>
              <a:buFontTx/>
              <a:buNone/>
              <a:defRPr sz="1302" b="1">
                <a:solidFill>
                  <a:srgbClr val="4E5665"/>
                </a:solidFill>
              </a:defRPr>
            </a:pPr>
            <a:r>
              <a:rPr b="0"/>
              <a:t>By: </a:t>
            </a:r>
            <a:r>
              <a:rPr u="sng">
                <a:solidFill>
                  <a:srgbClr val="0000FF"/>
                </a:solidFill>
                <a:uFill>
                  <a:solidFill>
                    <a:srgbClr val="0000FF"/>
                  </a:solidFill>
                </a:uFill>
                <a:hlinkClick r:id="rId3"/>
              </a:rPr>
              <a:t>Sean J. Taylor</a:t>
            </a:r>
            <a:r>
              <a:rPr b="0"/>
              <a:t>, </a:t>
            </a:r>
            <a:r>
              <a:rPr u="sng">
                <a:solidFill>
                  <a:srgbClr val="0000FF"/>
                </a:solidFill>
                <a:uFill>
                  <a:solidFill>
                    <a:srgbClr val="0000FF"/>
                  </a:solidFill>
                </a:uFill>
                <a:hlinkClick r:id="rId4"/>
              </a:rPr>
              <a:t>Ben Letham</a:t>
            </a:r>
          </a:p>
          <a:p>
            <a:pPr marL="0" indent="0" defTabSz="425195">
              <a:spcBef>
                <a:spcPts val="0"/>
              </a:spcBef>
              <a:buSzTx/>
              <a:buFontTx/>
              <a:buNone/>
              <a:defRPr sz="1302" b="1">
                <a:solidFill>
                  <a:srgbClr val="4E5665"/>
                </a:solidFill>
              </a:defRPr>
            </a:pPr>
            <a:endParaRPr u="sng">
              <a:solidFill>
                <a:srgbClr val="0000FF"/>
              </a:solidFill>
              <a:uFill>
                <a:solidFill>
                  <a:srgbClr val="0000FF"/>
                </a:solidFill>
              </a:uFill>
              <a:hlinkClick r:id="rId4"/>
            </a:endParaRPr>
          </a:p>
          <a:p>
            <a:pPr marL="0" indent="0" defTabSz="425195">
              <a:spcBef>
                <a:spcPts val="0"/>
              </a:spcBef>
              <a:buSzTx/>
              <a:buFontTx/>
              <a:buNone/>
              <a:defRPr sz="1488">
                <a:solidFill>
                  <a:srgbClr val="4E5665"/>
                </a:solidFill>
              </a:defRPr>
            </a:pPr>
            <a:r>
              <a:t>Today (February 23, 2017) Facebook is </a:t>
            </a:r>
            <a:r>
              <a:rPr>
                <a:solidFill>
                  <a:srgbClr val="4165B3"/>
                </a:solidFill>
                <a:hlinkClick r:id="rId5"/>
              </a:rPr>
              <a:t>open sourcing Prophet</a:t>
            </a:r>
            <a:r>
              <a:t>, a forecasting tool available in Python and R. </a:t>
            </a:r>
          </a:p>
          <a:p>
            <a:pPr marL="0" indent="0" defTabSz="425195">
              <a:spcBef>
                <a:spcPts val="0"/>
              </a:spcBef>
              <a:buSzTx/>
              <a:buFontTx/>
              <a:buNone/>
              <a:defRPr sz="3255" b="1">
                <a:solidFill>
                  <a:srgbClr val="3B3B3B"/>
                </a:solidFill>
              </a:defRPr>
            </a:pPr>
            <a:r>
              <a:t>Where Prophet shines</a:t>
            </a:r>
          </a:p>
          <a:p>
            <a:pPr marL="0" indent="0" defTabSz="425195">
              <a:spcBef>
                <a:spcPts val="0"/>
              </a:spcBef>
              <a:buSzTx/>
              <a:buFontTx/>
              <a:buNone/>
              <a:defRPr sz="1488">
                <a:solidFill>
                  <a:srgbClr val="4E5665"/>
                </a:solidFill>
              </a:defRPr>
            </a:pPr>
            <a:r>
              <a:t>Not all forecasting problems can be solved by the same procedure. Prophet is optimized for the business forecast tasks we have encountered at Facebook, which typically have any of the following characteristics:</a:t>
            </a:r>
          </a:p>
          <a:p>
            <a:pPr marL="425195" indent="-425195" defTabSz="425195">
              <a:spcBef>
                <a:spcPts val="0"/>
              </a:spcBef>
              <a:buSzTx/>
              <a:buFontTx/>
              <a:buNone/>
              <a:tabLst>
                <a:tab pos="127000" algn="l"/>
                <a:tab pos="419100" algn="l"/>
              </a:tabLst>
              <a:defRPr sz="1488">
                <a:solidFill>
                  <a:srgbClr val="4E5665"/>
                </a:solidFill>
              </a:defRPr>
            </a:pPr>
            <a:r>
              <a:t>	•	hourly, daily, or weekly observations with at least a few months (preferably a year) of history</a:t>
            </a:r>
          </a:p>
          <a:p>
            <a:pPr marL="425195" indent="-425195" defTabSz="425195">
              <a:spcBef>
                <a:spcPts val="0"/>
              </a:spcBef>
              <a:buSzTx/>
              <a:buFontTx/>
              <a:buNone/>
              <a:tabLst>
                <a:tab pos="127000" algn="l"/>
                <a:tab pos="419100" algn="l"/>
              </a:tabLst>
              <a:defRPr sz="1488">
                <a:solidFill>
                  <a:srgbClr val="4E5665"/>
                </a:solidFill>
              </a:defRPr>
            </a:pPr>
            <a:r>
              <a:t>	•	strong multiple “human-scale” seasonalities: day of week and time of year</a:t>
            </a:r>
          </a:p>
          <a:p>
            <a:pPr marL="425195" indent="-425195" defTabSz="425195">
              <a:spcBef>
                <a:spcPts val="0"/>
              </a:spcBef>
              <a:buSzTx/>
              <a:buFontTx/>
              <a:buNone/>
              <a:tabLst>
                <a:tab pos="127000" algn="l"/>
                <a:tab pos="419100" algn="l"/>
              </a:tabLst>
              <a:defRPr sz="1488">
                <a:solidFill>
                  <a:srgbClr val="4E5665"/>
                </a:solidFill>
              </a:defRPr>
            </a:pPr>
            <a:r>
              <a:t>	•	important holidays that occur at irregular intervals that are known in advance (e.g. the Super Bowl)</a:t>
            </a:r>
          </a:p>
          <a:p>
            <a:pPr marL="425195" indent="-425195" defTabSz="425195">
              <a:spcBef>
                <a:spcPts val="0"/>
              </a:spcBef>
              <a:buSzTx/>
              <a:buFontTx/>
              <a:buNone/>
              <a:tabLst>
                <a:tab pos="127000" algn="l"/>
                <a:tab pos="419100" algn="l"/>
              </a:tabLst>
              <a:defRPr sz="1488">
                <a:solidFill>
                  <a:srgbClr val="4E5665"/>
                </a:solidFill>
              </a:defRPr>
            </a:pPr>
            <a:r>
              <a:t>	•	a reasonable number of missing observations or large outliers</a:t>
            </a:r>
          </a:p>
          <a:p>
            <a:pPr marL="425195" indent="-425195" defTabSz="425195">
              <a:spcBef>
                <a:spcPts val="0"/>
              </a:spcBef>
              <a:buSzTx/>
              <a:buFontTx/>
              <a:buNone/>
              <a:tabLst>
                <a:tab pos="127000" algn="l"/>
                <a:tab pos="419100" algn="l"/>
              </a:tabLst>
              <a:defRPr sz="1488">
                <a:solidFill>
                  <a:srgbClr val="4E5665"/>
                </a:solidFill>
              </a:defRPr>
            </a:pPr>
            <a:r>
              <a:t>	•	historical trend changes, for instance due to product launches or logging changes</a:t>
            </a:r>
          </a:p>
          <a:p>
            <a:pPr marL="425195" indent="-425195" defTabSz="425195">
              <a:spcBef>
                <a:spcPts val="0"/>
              </a:spcBef>
              <a:buSzTx/>
              <a:buFontTx/>
              <a:buNone/>
              <a:tabLst>
                <a:tab pos="127000" algn="l"/>
                <a:tab pos="419100" algn="l"/>
              </a:tabLst>
              <a:defRPr sz="1488">
                <a:solidFill>
                  <a:srgbClr val="4E5665"/>
                </a:solidFill>
              </a:defRPr>
            </a:pPr>
            <a:r>
              <a:t>	•	trends that are non-linear growth curves, where a trend hits a natural limit or saturates</a:t>
            </a:r>
          </a:p>
        </p:txBody>
      </p:sp>
      <p:sp>
        <p:nvSpPr>
          <p:cNvPr id="172" name="https://research.fb.com/prophet-forecasting-at-scale/"/>
          <p:cNvSpPr txBox="1"/>
          <p:nvPr/>
        </p:nvSpPr>
        <p:spPr>
          <a:xfrm>
            <a:off x="524812" y="5961379"/>
            <a:ext cx="5402460"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https://research.fb.com/prophet-forecasting-at-scale/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xample of another temporal IoT data: temperature…"/>
          <p:cNvSpPr txBox="1">
            <a:spLocks noGrp="1"/>
          </p:cNvSpPr>
          <p:nvPr>
            <p:ph type="title"/>
          </p:nvPr>
        </p:nvSpPr>
        <p:spPr>
          <a:xfrm>
            <a:off x="1792288" y="4800600"/>
            <a:ext cx="5486401" cy="804863"/>
          </a:xfrm>
          <a:prstGeom prst="rect">
            <a:avLst/>
          </a:prstGeom>
        </p:spPr>
        <p:txBody>
          <a:bodyPr/>
          <a:lstStyle/>
          <a:p>
            <a:pPr defTabSz="768095">
              <a:defRPr sz="1679"/>
            </a:pPr>
            <a:r>
              <a:t>Example of another temporal IoT data: temperature</a:t>
            </a:r>
          </a:p>
          <a:p>
            <a:pPr defTabSz="768095">
              <a:defRPr sz="1679"/>
            </a:pPr>
            <a:r>
              <a:t>in Thingspeak Channel 135 (long-running, open data)</a:t>
            </a:r>
          </a:p>
        </p:txBody>
      </p:sp>
      <p:pic>
        <p:nvPicPr>
          <p:cNvPr id="177" name="Picture Placeholder 2" descr="Picture Placeholder 2"/>
          <p:cNvPicPr>
            <a:picLocks noGrp="1" noChangeAspect="1"/>
          </p:cNvPicPr>
          <p:nvPr>
            <p:ph type="pic" idx="13"/>
          </p:nvPr>
        </p:nvPicPr>
        <p:blipFill>
          <a:blip r:embed="rId3">
            <a:extLst/>
          </a:blip>
          <a:srcRect t="174" b="174"/>
          <a:stretch>
            <a:fillRect/>
          </a:stretch>
        </p:blipFill>
        <p:spPr>
          <a:xfrm>
            <a:off x="1076023" y="1338733"/>
            <a:ext cx="6918797" cy="2835198"/>
          </a:xfrm>
          <a:prstGeom prst="rect">
            <a:avLst/>
          </a:prstGeom>
        </p:spPr>
      </p:pic>
      <p:sp>
        <p:nvSpPr>
          <p:cNvPr id="178" name="http://community.thingspeak.com/forum/announcements/thingspeak-live-chart-multi-channel-second-axis-historical-data-csv-export/"/>
          <p:cNvSpPr txBox="1">
            <a:spLocks noGrp="1"/>
          </p:cNvSpPr>
          <p:nvPr>
            <p:ph type="body" sz="quarter" idx="1"/>
          </p:nvPr>
        </p:nvSpPr>
        <p:spPr>
          <a:xfrm>
            <a:off x="1792288" y="5761037"/>
            <a:ext cx="5486401" cy="804863"/>
          </a:xfrm>
          <a:prstGeom prst="rect">
            <a:avLst/>
          </a:prstGeom>
        </p:spPr>
        <p:txBody>
          <a:bodyPr/>
          <a:lstStyle/>
          <a:p>
            <a:r>
              <a:t>http://community.thingspeak.com/forum/announcements/thingspeak-live-chart-multi-channel-second-axis-historical-data-csv-export/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pen the datafile with Pandas"/>
          <p:cNvSpPr txBox="1">
            <a:spLocks noGrp="1"/>
          </p:cNvSpPr>
          <p:nvPr>
            <p:ph type="title"/>
          </p:nvPr>
        </p:nvSpPr>
        <p:spPr>
          <a:prstGeom prst="rect">
            <a:avLst/>
          </a:prstGeom>
        </p:spPr>
        <p:txBody>
          <a:bodyPr/>
          <a:lstStyle/>
          <a:p>
            <a:r>
              <a:t>Open the datafile with Pandas</a:t>
            </a:r>
          </a:p>
        </p:txBody>
      </p:sp>
      <p:sp>
        <p:nvSpPr>
          <p:cNvPr id="183" name="import pandas as pd…"/>
          <p:cNvSpPr txBox="1"/>
          <p:nvPr/>
        </p:nvSpPr>
        <p:spPr>
          <a:xfrm>
            <a:off x="1544061" y="1275080"/>
            <a:ext cx="6559909" cy="46567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a:pPr>
            <a:r>
              <a:t>import pandas as pd</a:t>
            </a:r>
          </a:p>
          <a:p>
            <a:pPr>
              <a:defRPr sz="1600"/>
            </a:pPr>
            <a:r>
              <a:t>import numpy as np</a:t>
            </a:r>
          </a:p>
          <a:p>
            <a:pPr>
              <a:defRPr sz="1600"/>
            </a:pPr>
            <a:r>
              <a:t>from fbprophet import Prophet</a:t>
            </a:r>
          </a:p>
          <a:p>
            <a:pPr>
              <a:defRPr sz="1600"/>
            </a:pPr>
            <a:r>
              <a:t>from datetime import datetime</a:t>
            </a:r>
          </a:p>
          <a:p>
            <a:pPr>
              <a:defRPr sz="1600"/>
            </a:pPr>
            <a:endParaRPr/>
          </a:p>
          <a:p>
            <a:pPr>
              <a:defRPr sz="1600"/>
            </a:pPr>
            <a:r>
              <a:t># Get the Thingspeak temperature data set</a:t>
            </a:r>
          </a:p>
          <a:p>
            <a:pPr>
              <a:defRPr sz="1600"/>
            </a:pPr>
            <a:r>
              <a:t>total = pd.read_csv('temp.csv') </a:t>
            </a:r>
          </a:p>
          <a:p>
            <a:pPr>
              <a:defRPr sz="1600"/>
            </a:pPr>
            <a:r>
              <a:t>total.index = pd.DatetimeIndex(total['created_at'])</a:t>
            </a:r>
          </a:p>
          <a:p>
            <a:pPr>
              <a:defRPr sz="1600"/>
            </a:pPr>
            <a:endParaRPr/>
          </a:p>
          <a:p>
            <a:pPr>
              <a:defRPr sz="1600"/>
            </a:pPr>
            <a:r>
              <a:t># Just use two years </a:t>
            </a:r>
          </a:p>
          <a:p>
            <a:pPr>
              <a:defRPr sz="1600"/>
            </a:pPr>
            <a:r>
              <a:t>df=total[datetime(2014, 1, 1, 0, 0, 0):datetime(2016, 12, 31, 23, 59, 59)]</a:t>
            </a:r>
          </a:p>
          <a:p>
            <a:pPr>
              <a:defRPr sz="1600"/>
            </a:pPr>
            <a:endParaRPr/>
          </a:p>
          <a:p>
            <a:pPr>
              <a:defRPr sz="1600"/>
            </a:pPr>
            <a:r>
              <a:t># and use only data points at every hour</a:t>
            </a:r>
          </a:p>
          <a:p>
            <a:pPr>
              <a:defRPr sz="1600"/>
            </a:pPr>
            <a:r>
              <a:t>df=df.resample('H').median()</a:t>
            </a:r>
          </a:p>
          <a:p>
            <a:pPr>
              <a:defRPr sz="1600"/>
            </a:pPr>
            <a:endParaRPr/>
          </a:p>
          <a:p>
            <a:pPr>
              <a:defRPr sz="1600"/>
            </a:pPr>
            <a:r>
              <a:t># Prophet requires the independent variable called "ds"</a:t>
            </a:r>
          </a:p>
          <a:p>
            <a:pPr>
              <a:defRPr sz="1600"/>
            </a:pPr>
            <a:r>
              <a:t>df['ds'] = df.index</a:t>
            </a:r>
          </a:p>
          <a:p>
            <a:pPr>
              <a:defRPr sz="1600"/>
            </a:pPr>
            <a:endParaRPr/>
          </a:p>
          <a:p>
            <a:pPr>
              <a:defRPr sz="1600"/>
            </a:pPr>
            <a:r>
              <a:t># and the dependent variable called "y"</a:t>
            </a:r>
          </a:p>
          <a:p>
            <a:pPr>
              <a:defRPr sz="1600"/>
            </a:pPr>
            <a:r>
              <a:t>df['y'] = df['Temperature']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irst confirm the contents of data"/>
          <p:cNvSpPr txBox="1">
            <a:spLocks noGrp="1"/>
          </p:cNvSpPr>
          <p:nvPr>
            <p:ph type="title"/>
          </p:nvPr>
        </p:nvSpPr>
        <p:spPr>
          <a:prstGeom prst="rect">
            <a:avLst/>
          </a:prstGeom>
        </p:spPr>
        <p:txBody>
          <a:bodyPr>
            <a:normAutofit fontScale="90000"/>
          </a:bodyPr>
          <a:lstStyle/>
          <a:p>
            <a:r>
              <a:t>First confirm the contents of data</a:t>
            </a:r>
          </a:p>
        </p:txBody>
      </p:sp>
      <p:sp>
        <p:nvSpPr>
          <p:cNvPr id="188" name="# Take a look at the data…"/>
          <p:cNvSpPr txBox="1"/>
          <p:nvPr/>
        </p:nvSpPr>
        <p:spPr>
          <a:xfrm>
            <a:off x="2942054" y="1910350"/>
            <a:ext cx="3427994" cy="8840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Take a look at the data</a:t>
            </a:r>
          </a:p>
          <a:p>
            <a:r>
              <a:t>%matplotlib inline</a:t>
            </a:r>
          </a:p>
          <a:p>
            <a:r>
              <a:t>df["Temperature"].plot(grid=True)</a:t>
            </a:r>
          </a:p>
        </p:txBody>
      </p:sp>
      <p:pic>
        <p:nvPicPr>
          <p:cNvPr id="189" name="Picture Placeholder 2" descr="Picture Placeholder 2"/>
          <p:cNvPicPr>
            <a:picLocks noChangeAspect="1"/>
          </p:cNvPicPr>
          <p:nvPr/>
        </p:nvPicPr>
        <p:blipFill>
          <a:blip r:embed="rId3">
            <a:extLst/>
          </a:blip>
          <a:srcRect l="13" t="3936" r="13"/>
          <a:stretch>
            <a:fillRect/>
          </a:stretch>
        </p:blipFill>
        <p:spPr>
          <a:xfrm>
            <a:off x="2301541" y="3138350"/>
            <a:ext cx="4540785" cy="326065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reate and run a Prophet model"/>
          <p:cNvSpPr txBox="1">
            <a:spLocks noGrp="1"/>
          </p:cNvSpPr>
          <p:nvPr>
            <p:ph type="title"/>
          </p:nvPr>
        </p:nvSpPr>
        <p:spPr>
          <a:prstGeom prst="rect">
            <a:avLst/>
          </a:prstGeom>
        </p:spPr>
        <p:txBody>
          <a:bodyPr/>
          <a:lstStyle/>
          <a:p>
            <a:r>
              <a:t>Create and run a Prophet model</a:t>
            </a:r>
          </a:p>
        </p:txBody>
      </p:sp>
      <p:sp>
        <p:nvSpPr>
          <p:cNvPr id="194" name="# Create a Prophet model, fit to the data…"/>
          <p:cNvSpPr txBox="1"/>
          <p:nvPr/>
        </p:nvSpPr>
        <p:spPr>
          <a:xfrm>
            <a:off x="1665664" y="1417639"/>
            <a:ext cx="5812671" cy="16841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rPr dirty="0"/>
              <a:t># Create a Prophet model, fit to the data</a:t>
            </a:r>
          </a:p>
          <a:p>
            <a:r>
              <a:rPr dirty="0"/>
              <a:t>model=Prophet(</a:t>
            </a:r>
            <a:r>
              <a:rPr dirty="0" err="1"/>
              <a:t>yearly_seasonality</a:t>
            </a:r>
            <a:r>
              <a:rPr dirty="0"/>
              <a:t>=True,\</a:t>
            </a:r>
          </a:p>
          <a:p>
            <a:r>
              <a:rPr dirty="0"/>
              <a:t>             </a:t>
            </a:r>
            <a:r>
              <a:rPr dirty="0" err="1"/>
              <a:t>weekly_seasonality</a:t>
            </a:r>
            <a:r>
              <a:rPr dirty="0"/>
              <a:t>=</a:t>
            </a:r>
            <a:r>
              <a:rPr dirty="0" err="1"/>
              <a:t>False,daily_seasonality</a:t>
            </a:r>
            <a:r>
              <a:rPr dirty="0"/>
              <a:t>=False )</a:t>
            </a:r>
          </a:p>
          <a:p>
            <a:r>
              <a:rPr dirty="0" err="1"/>
              <a:t>model.fit</a:t>
            </a:r>
            <a:r>
              <a:rPr dirty="0"/>
              <a:t>(</a:t>
            </a:r>
            <a:r>
              <a:rPr dirty="0" err="1"/>
              <a:t>df</a:t>
            </a:r>
            <a:r>
              <a:rPr dirty="0"/>
              <a:t>)</a:t>
            </a:r>
          </a:p>
        </p:txBody>
      </p:sp>
      <p:sp>
        <p:nvSpPr>
          <p:cNvPr id="195" name="# Set the prediction period to 7 days = 7*24 houra…"/>
          <p:cNvSpPr txBox="1"/>
          <p:nvPr/>
        </p:nvSpPr>
        <p:spPr>
          <a:xfrm>
            <a:off x="1665664" y="2872136"/>
            <a:ext cx="6348113" cy="8840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 Set the prediction period to 7 days = 7*24 </a:t>
            </a:r>
            <a:r>
              <a:rPr dirty="0" err="1"/>
              <a:t>houra</a:t>
            </a:r>
            <a:endParaRPr dirty="0"/>
          </a:p>
          <a:p>
            <a:r>
              <a:rPr dirty="0"/>
              <a:t>future=</a:t>
            </a:r>
            <a:r>
              <a:rPr dirty="0" err="1"/>
              <a:t>model.make_future_dataframe</a:t>
            </a:r>
            <a:r>
              <a:rPr dirty="0"/>
              <a:t>(periods=7*24,freq='H')</a:t>
            </a:r>
          </a:p>
          <a:p>
            <a:r>
              <a:rPr dirty="0" err="1"/>
              <a:t>future.tail</a:t>
            </a:r>
            <a:r>
              <a:rPr dirty="0"/>
              <a:t>()</a:t>
            </a:r>
          </a:p>
        </p:txBody>
      </p:sp>
      <p:graphicFrame>
        <p:nvGraphicFramePr>
          <p:cNvPr id="196" name="Table 1"/>
          <p:cNvGraphicFramePr/>
          <p:nvPr>
            <p:extLst>
              <p:ext uri="{D42A27DB-BD31-4B8C-83A1-F6EECF244321}">
                <p14:modId xmlns:p14="http://schemas.microsoft.com/office/powerpoint/2010/main" val="2713014797"/>
              </p:ext>
            </p:extLst>
          </p:nvPr>
        </p:nvGraphicFramePr>
        <p:xfrm>
          <a:off x="3436168" y="3581529"/>
          <a:ext cx="2654300" cy="3296572"/>
        </p:xfrm>
        <a:graphic>
          <a:graphicData uri="http://schemas.openxmlformats.org/drawingml/2006/table">
            <a:tbl>
              <a:tblPr firstRow="1" firstCol="1" bandRow="1">
                <a:tableStyleId>{4C3C2611-4C71-4FC5-86AE-919BDF0F9419}</a:tableStyleId>
              </a:tblPr>
              <a:tblGrid>
                <a:gridCol w="647700">
                  <a:extLst>
                    <a:ext uri="{9D8B030D-6E8A-4147-A177-3AD203B41FA5}">
                      <a16:colId xmlns:a16="http://schemas.microsoft.com/office/drawing/2014/main" val="20000"/>
                    </a:ext>
                  </a:extLst>
                </a:gridCol>
                <a:gridCol w="2006600">
                  <a:extLst>
                    <a:ext uri="{9D8B030D-6E8A-4147-A177-3AD203B41FA5}">
                      <a16:colId xmlns:a16="http://schemas.microsoft.com/office/drawing/2014/main" val="20001"/>
                    </a:ext>
                  </a:extLst>
                </a:gridCol>
              </a:tblGrid>
              <a:tr h="259221">
                <a:tc gridSpan="2">
                  <a:txBody>
                    <a:bodyPr/>
                    <a:lstStyle/>
                    <a:p>
                      <a:pPr algn="l">
                        <a:defRPr sz="1800" b="0">
                          <a:solidFill>
                            <a:srgbClr val="000000"/>
                          </a:solidFill>
                        </a:defRPr>
                      </a:pPr>
                      <a:r>
                        <a:t>Table 1</a:t>
                      </a:r>
                    </a:p>
                  </a:txBody>
                  <a:tcPr marL="0" marR="0" marT="0" marB="0" horzOverflow="overflow">
                    <a:lnL/>
                    <a:lnR/>
                    <a:lnT/>
                    <a:lnB w="12700">
                      <a:solidFill>
                        <a:srgbClr val="FFFFFF"/>
                      </a:solidFill>
                    </a:lnB>
                    <a:solidFill>
                      <a:srgbClr val="000000">
                        <a:alpha val="0"/>
                      </a:srgbClr>
                    </a:solidFill>
                  </a:tcPr>
                </a:tc>
                <a:tc hMerge="1">
                  <a:txBody>
                    <a:bodyPr/>
                    <a:lstStyle/>
                    <a:p>
                      <a:endParaRPr lang="ja-JP"/>
                    </a:p>
                  </a:txBody>
                  <a:tcPr/>
                </a:tc>
                <a:extLst>
                  <a:ext uri="{0D108BD9-81ED-4DB2-BD59-A6C34878D82A}">
                    <a16:rowId xmlns:a16="http://schemas.microsoft.com/office/drawing/2014/main" val="10000"/>
                  </a:ext>
                </a:extLst>
              </a:tr>
              <a:tr h="279052">
                <a:tc>
                  <a:txBody>
                    <a:bodyPr/>
                    <a:lstStyle/>
                    <a:p>
                      <a:pPr algn="l">
                        <a:defRPr sz="1800"/>
                      </a:pPr>
                      <a:endParaRPr/>
                    </a:p>
                  </a:txBody>
                  <a:tcPr marL="0" marR="0" marT="0" marB="0" horzOverflow="overflow">
                    <a:lnT w="12700">
                      <a:solidFill>
                        <a:srgbClr val="FFFFFF"/>
                      </a:solidFill>
                    </a:lnT>
                    <a:lnB w="38100">
                      <a:solidFill>
                        <a:srgbClr val="FFFFFF"/>
                      </a:solidFill>
                    </a:lnB>
                  </a:tcPr>
                </a:tc>
                <a:tc>
                  <a:txBody>
                    <a:bodyPr/>
                    <a:lstStyle/>
                    <a:p>
                      <a:pPr algn="l">
                        <a:defRPr sz="1800"/>
                      </a:pPr>
                      <a:r>
                        <a:rPr b="1">
                          <a:solidFill>
                            <a:srgbClr val="FFFFFF"/>
                          </a:solidFill>
                        </a:rPr>
                        <a:t>ds</a:t>
                      </a:r>
                    </a:p>
                  </a:txBody>
                  <a:tcPr marL="0" marR="0" marT="0" marB="0" horzOverflow="overflow">
                    <a:lnT w="12700">
                      <a:solidFill>
                        <a:srgbClr val="FFFFFF"/>
                      </a:solidFill>
                    </a:lnT>
                    <a:lnB w="38100">
                      <a:solidFill>
                        <a:srgbClr val="FFFFFF"/>
                      </a:solidFill>
                    </a:lnB>
                    <a:solidFill>
                      <a:schemeClr val="accent1"/>
                    </a:solidFill>
                  </a:tcPr>
                </a:tc>
                <a:extLst>
                  <a:ext uri="{0D108BD9-81ED-4DB2-BD59-A6C34878D82A}">
                    <a16:rowId xmlns:a16="http://schemas.microsoft.com/office/drawing/2014/main" val="10001"/>
                  </a:ext>
                </a:extLst>
              </a:tr>
              <a:tr h="0">
                <a:tc>
                  <a:txBody>
                    <a:bodyPr/>
                    <a:lstStyle/>
                    <a:p>
                      <a:pPr algn="l">
                        <a:defRPr sz="1800" b="0">
                          <a:solidFill>
                            <a:srgbClr val="000000"/>
                          </a:solidFill>
                        </a:defRPr>
                      </a:pPr>
                      <a:r>
                        <a:rPr b="1">
                          <a:solidFill>
                            <a:srgbClr val="FFFFFF"/>
                          </a:solidFill>
                        </a:rPr>
                        <a:t>26467</a:t>
                      </a:r>
                    </a:p>
                  </a:txBody>
                  <a:tcPr marL="0" marR="0" marT="0" marB="0" horzOverflow="overflow">
                    <a:lnT w="38100">
                      <a:solidFill>
                        <a:srgbClr val="FFFFFF"/>
                      </a:solidFill>
                    </a:lnT>
                  </a:tcPr>
                </a:tc>
                <a:tc>
                  <a:txBody>
                    <a:bodyPr/>
                    <a:lstStyle/>
                    <a:p>
                      <a:pPr algn="l">
                        <a:defRPr sz="1800"/>
                      </a:pPr>
                      <a:r>
                        <a:t>2017-01-07 19:00:00</a:t>
                      </a:r>
                    </a:p>
                  </a:txBody>
                  <a:tcPr marL="0" marR="0" marT="0" marB="0" horzOverflow="overflow">
                    <a:lnT w="38100">
                      <a:solidFill>
                        <a:srgbClr val="FFFFFF"/>
                      </a:solidFill>
                    </a:lnT>
                    <a:solidFill>
                      <a:srgbClr val="CFD7E7"/>
                    </a:solidFill>
                  </a:tcPr>
                </a:tc>
                <a:extLst>
                  <a:ext uri="{0D108BD9-81ED-4DB2-BD59-A6C34878D82A}">
                    <a16:rowId xmlns:a16="http://schemas.microsoft.com/office/drawing/2014/main" val="10002"/>
                  </a:ext>
                </a:extLst>
              </a:tr>
              <a:tr h="279052">
                <a:tc>
                  <a:txBody>
                    <a:bodyPr/>
                    <a:lstStyle/>
                    <a:p>
                      <a:pPr algn="l">
                        <a:defRPr sz="1800" b="0">
                          <a:solidFill>
                            <a:srgbClr val="000000"/>
                          </a:solidFill>
                        </a:defRPr>
                      </a:pPr>
                      <a:r>
                        <a:rPr b="1">
                          <a:solidFill>
                            <a:srgbClr val="FFFFFF"/>
                          </a:solidFill>
                        </a:rPr>
                        <a:t>26468</a:t>
                      </a:r>
                    </a:p>
                  </a:txBody>
                  <a:tcPr marL="0" marR="0" marT="0" marB="0" horzOverflow="overflow"/>
                </a:tc>
                <a:tc>
                  <a:txBody>
                    <a:bodyPr/>
                    <a:lstStyle/>
                    <a:p>
                      <a:pPr algn="l">
                        <a:defRPr sz="1800"/>
                      </a:pPr>
                      <a:r>
                        <a:rPr dirty="0"/>
                        <a:t>2017-01-07 20:00:00</a:t>
                      </a:r>
                    </a:p>
                  </a:txBody>
                  <a:tcPr marL="0" marR="0" marT="0" marB="0" horzOverflow="overflow">
                    <a:solidFill>
                      <a:srgbClr val="E8ECF4"/>
                    </a:solidFill>
                  </a:tcPr>
                </a:tc>
                <a:extLst>
                  <a:ext uri="{0D108BD9-81ED-4DB2-BD59-A6C34878D82A}">
                    <a16:rowId xmlns:a16="http://schemas.microsoft.com/office/drawing/2014/main" val="10003"/>
                  </a:ext>
                </a:extLst>
              </a:tr>
              <a:tr h="279052">
                <a:tc>
                  <a:txBody>
                    <a:bodyPr/>
                    <a:lstStyle/>
                    <a:p>
                      <a:pPr algn="l">
                        <a:defRPr sz="1800" b="0">
                          <a:solidFill>
                            <a:srgbClr val="000000"/>
                          </a:solidFill>
                        </a:defRPr>
                      </a:pPr>
                      <a:r>
                        <a:rPr b="1">
                          <a:solidFill>
                            <a:srgbClr val="FFFFFF"/>
                          </a:solidFill>
                        </a:rPr>
                        <a:t>26469</a:t>
                      </a:r>
                    </a:p>
                  </a:txBody>
                  <a:tcPr marL="0" marR="0" marT="0" marB="0" horzOverflow="overflow"/>
                </a:tc>
                <a:tc>
                  <a:txBody>
                    <a:bodyPr/>
                    <a:lstStyle/>
                    <a:p>
                      <a:pPr algn="l">
                        <a:defRPr sz="1800"/>
                      </a:pPr>
                      <a:r>
                        <a:t>2017-01-07 21:00:00</a:t>
                      </a:r>
                    </a:p>
                  </a:txBody>
                  <a:tcPr marL="0" marR="0" marT="0" marB="0" horzOverflow="overflow">
                    <a:solidFill>
                      <a:srgbClr val="CFD7E7"/>
                    </a:solidFill>
                  </a:tcPr>
                </a:tc>
                <a:extLst>
                  <a:ext uri="{0D108BD9-81ED-4DB2-BD59-A6C34878D82A}">
                    <a16:rowId xmlns:a16="http://schemas.microsoft.com/office/drawing/2014/main" val="10004"/>
                  </a:ext>
                </a:extLst>
              </a:tr>
              <a:tr h="279052">
                <a:tc>
                  <a:txBody>
                    <a:bodyPr/>
                    <a:lstStyle/>
                    <a:p>
                      <a:pPr algn="l">
                        <a:defRPr sz="1800" b="0">
                          <a:solidFill>
                            <a:srgbClr val="000000"/>
                          </a:solidFill>
                        </a:defRPr>
                      </a:pPr>
                      <a:r>
                        <a:rPr b="1">
                          <a:solidFill>
                            <a:srgbClr val="FFFFFF"/>
                          </a:solidFill>
                        </a:rPr>
                        <a:t>26470</a:t>
                      </a:r>
                    </a:p>
                  </a:txBody>
                  <a:tcPr marL="0" marR="0" marT="0" marB="0" horzOverflow="overflow"/>
                </a:tc>
                <a:tc>
                  <a:txBody>
                    <a:bodyPr/>
                    <a:lstStyle/>
                    <a:p>
                      <a:pPr algn="l">
                        <a:defRPr sz="1800"/>
                      </a:pPr>
                      <a:r>
                        <a:t>2017-01-07 22:00:00</a:t>
                      </a:r>
                    </a:p>
                  </a:txBody>
                  <a:tcPr marL="0" marR="0" marT="0" marB="0" horzOverflow="overflow">
                    <a:solidFill>
                      <a:srgbClr val="E8ECF4"/>
                    </a:solidFill>
                  </a:tcPr>
                </a:tc>
                <a:extLst>
                  <a:ext uri="{0D108BD9-81ED-4DB2-BD59-A6C34878D82A}">
                    <a16:rowId xmlns:a16="http://schemas.microsoft.com/office/drawing/2014/main" val="10005"/>
                  </a:ext>
                </a:extLst>
              </a:tr>
              <a:tr h="279052">
                <a:tc>
                  <a:txBody>
                    <a:bodyPr/>
                    <a:lstStyle/>
                    <a:p>
                      <a:pPr algn="l">
                        <a:defRPr sz="1800" b="0">
                          <a:solidFill>
                            <a:srgbClr val="000000"/>
                          </a:solidFill>
                        </a:defRPr>
                      </a:pPr>
                      <a:r>
                        <a:rPr b="1">
                          <a:solidFill>
                            <a:srgbClr val="FFFFFF"/>
                          </a:solidFill>
                        </a:rPr>
                        <a:t>26471</a:t>
                      </a:r>
                    </a:p>
                  </a:txBody>
                  <a:tcPr marL="0" marR="0" marT="0" marB="0" horzOverflow="overflow"/>
                </a:tc>
                <a:tc>
                  <a:txBody>
                    <a:bodyPr/>
                    <a:lstStyle/>
                    <a:p>
                      <a:pPr algn="l">
                        <a:defRPr sz="1800"/>
                      </a:pPr>
                      <a:r>
                        <a:rPr dirty="0"/>
                        <a:t>2017-01-07 23:00:00</a:t>
                      </a:r>
                    </a:p>
                  </a:txBody>
                  <a:tcPr marL="0" marR="0" marT="0" marB="0" horzOverflow="overflow">
                    <a:solidFill>
                      <a:srgbClr val="CFD7E7"/>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Let’s see a forecast!"/>
          <p:cNvSpPr txBox="1">
            <a:spLocks noGrp="1"/>
          </p:cNvSpPr>
          <p:nvPr>
            <p:ph type="title"/>
          </p:nvPr>
        </p:nvSpPr>
        <p:spPr>
          <a:prstGeom prst="rect">
            <a:avLst/>
          </a:prstGeom>
        </p:spPr>
        <p:txBody>
          <a:bodyPr/>
          <a:lstStyle/>
          <a:p>
            <a:r>
              <a:t>Let’s see a forecast!</a:t>
            </a:r>
          </a:p>
        </p:txBody>
      </p:sp>
      <p:sp>
        <p:nvSpPr>
          <p:cNvPr id="201" name="forecast=model.predict(future)…"/>
          <p:cNvSpPr txBox="1"/>
          <p:nvPr/>
        </p:nvSpPr>
        <p:spPr>
          <a:xfrm>
            <a:off x="3055796" y="1725794"/>
            <a:ext cx="3223392" cy="6173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forecast=model.predict(future)</a:t>
            </a:r>
          </a:p>
          <a:p>
            <a:r>
              <a:t>model.plot(forecast)</a:t>
            </a:r>
          </a:p>
        </p:txBody>
      </p:sp>
      <p:pic>
        <p:nvPicPr>
          <p:cNvPr id="202" name="Image" descr="Image"/>
          <p:cNvPicPr>
            <a:picLocks noChangeAspect="1"/>
          </p:cNvPicPr>
          <p:nvPr/>
        </p:nvPicPr>
        <p:blipFill>
          <a:blip r:embed="rId3">
            <a:extLst/>
          </a:blip>
          <a:stretch>
            <a:fillRect/>
          </a:stretch>
        </p:blipFill>
        <p:spPr>
          <a:xfrm>
            <a:off x="1340098" y="2547786"/>
            <a:ext cx="6463804" cy="384923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ompare forecast and reality"/>
          <p:cNvSpPr txBox="1">
            <a:spLocks noGrp="1"/>
          </p:cNvSpPr>
          <p:nvPr>
            <p:ph type="title"/>
          </p:nvPr>
        </p:nvSpPr>
        <p:spPr>
          <a:prstGeom prst="rect">
            <a:avLst/>
          </a:prstGeom>
        </p:spPr>
        <p:txBody>
          <a:bodyPr/>
          <a:lstStyle/>
          <a:p>
            <a:r>
              <a:t>Compare forecast and reality</a:t>
            </a:r>
          </a:p>
        </p:txBody>
      </p:sp>
      <p:sp>
        <p:nvSpPr>
          <p:cNvPr id="207" name="# Plot the actual measured temperature for the predicted week…"/>
          <p:cNvSpPr txBox="1"/>
          <p:nvPr/>
        </p:nvSpPr>
        <p:spPr>
          <a:xfrm>
            <a:off x="903574" y="1614737"/>
            <a:ext cx="7938713" cy="14174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Plot the actual measured temperature for the predicted week</a:t>
            </a:r>
          </a:p>
          <a:p>
            <a:endParaRPr/>
          </a:p>
          <a:p>
            <a:r>
              <a:t>tmp=total[datetime(2016, 12, 31, 23, 59, 59):datetime(2017, 1, 7, 23, 59, 59)]</a:t>
            </a:r>
          </a:p>
          <a:p>
            <a:r>
              <a:t>tmp=tmp.resample('H').median()</a:t>
            </a:r>
          </a:p>
          <a:p>
            <a:r>
              <a:t>tmp.plot(grid=True)</a:t>
            </a:r>
          </a:p>
        </p:txBody>
      </p:sp>
      <p:pic>
        <p:nvPicPr>
          <p:cNvPr id="208" name="Image" descr="Image"/>
          <p:cNvPicPr>
            <a:picLocks noChangeAspect="1"/>
          </p:cNvPicPr>
          <p:nvPr/>
        </p:nvPicPr>
        <p:blipFill>
          <a:blip r:embed="rId3">
            <a:extLst/>
          </a:blip>
          <a:stretch>
            <a:fillRect/>
          </a:stretch>
        </p:blipFill>
        <p:spPr>
          <a:xfrm>
            <a:off x="2197100" y="3176351"/>
            <a:ext cx="4749800" cy="36830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ompare forecast and reality"/>
          <p:cNvSpPr txBox="1">
            <a:spLocks noGrp="1"/>
          </p:cNvSpPr>
          <p:nvPr>
            <p:ph type="title"/>
          </p:nvPr>
        </p:nvSpPr>
        <p:spPr>
          <a:prstGeom prst="rect">
            <a:avLst/>
          </a:prstGeom>
        </p:spPr>
        <p:txBody>
          <a:bodyPr/>
          <a:lstStyle/>
          <a:p>
            <a:r>
              <a:t>Compare forecast and reality</a:t>
            </a:r>
          </a:p>
        </p:txBody>
      </p:sp>
      <p:sp>
        <p:nvSpPr>
          <p:cNvPr id="213" name="# Plot the predicted temperature for that week…"/>
          <p:cNvSpPr txBox="1"/>
          <p:nvPr/>
        </p:nvSpPr>
        <p:spPr>
          <a:xfrm>
            <a:off x="2317143" y="1586094"/>
            <a:ext cx="4805733" cy="8840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Plot the predicted temperature for that week</a:t>
            </a:r>
          </a:p>
          <a:p>
            <a:endParaRPr/>
          </a:p>
          <a:p>
            <a:r>
              <a:t>forecast['yhat'][-7*24:].plot(grid=True)</a:t>
            </a:r>
          </a:p>
        </p:txBody>
      </p:sp>
      <p:pic>
        <p:nvPicPr>
          <p:cNvPr id="214" name="Image" descr="Image"/>
          <p:cNvPicPr>
            <a:picLocks noChangeAspect="1"/>
          </p:cNvPicPr>
          <p:nvPr/>
        </p:nvPicPr>
        <p:blipFill>
          <a:blip r:embed="rId3">
            <a:extLst/>
          </a:blip>
          <a:stretch>
            <a:fillRect/>
          </a:stretch>
        </p:blipFill>
        <p:spPr>
          <a:xfrm>
            <a:off x="2190750" y="2850204"/>
            <a:ext cx="4762500" cy="32004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Title 1"/>
          <p:cNvSpPr txBox="1">
            <a:spLocks noGrp="1"/>
          </p:cNvSpPr>
          <p:nvPr>
            <p:ph type="ctrTitle"/>
          </p:nvPr>
        </p:nvSpPr>
        <p:spPr>
          <a:xfrm>
            <a:off x="685800" y="2130425"/>
            <a:ext cx="7772400" cy="1010543"/>
          </a:xfrm>
          <a:prstGeom prst="rect">
            <a:avLst/>
          </a:prstGeom>
        </p:spPr>
        <p:txBody>
          <a:bodyPr/>
          <a:lstStyle>
            <a:lvl1pPr defTabSz="512063">
              <a:defRPr sz="3359"/>
            </a:lvl1pPr>
          </a:lstStyle>
          <a:p>
            <a:r>
              <a:t>Temporal predictive analysis of Big Data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ry now to predict 1 year"/>
          <p:cNvSpPr txBox="1">
            <a:spLocks noGrp="1"/>
          </p:cNvSpPr>
          <p:nvPr>
            <p:ph type="title"/>
          </p:nvPr>
        </p:nvSpPr>
        <p:spPr>
          <a:prstGeom prst="rect">
            <a:avLst/>
          </a:prstGeom>
        </p:spPr>
        <p:txBody>
          <a:bodyPr/>
          <a:lstStyle/>
          <a:p>
            <a:r>
              <a:t>Try now to predict 1 year</a:t>
            </a:r>
          </a:p>
        </p:txBody>
      </p:sp>
      <p:sp>
        <p:nvSpPr>
          <p:cNvPr id="219" name="# Set the prediction period to 365 days = 1 year…"/>
          <p:cNvSpPr txBox="1"/>
          <p:nvPr/>
        </p:nvSpPr>
        <p:spPr>
          <a:xfrm>
            <a:off x="1589150" y="1488818"/>
            <a:ext cx="6386288" cy="8840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Set the prediction period to 365 days = 1 year</a:t>
            </a:r>
          </a:p>
          <a:p>
            <a:r>
              <a:t>future2=model.make_future_dataframe(periods=365,freq='D')</a:t>
            </a:r>
          </a:p>
          <a:p>
            <a:r>
              <a:t>future2.tail()</a:t>
            </a:r>
          </a:p>
        </p:txBody>
      </p:sp>
      <p:graphicFrame>
        <p:nvGraphicFramePr>
          <p:cNvPr id="220" name="Table"/>
          <p:cNvGraphicFramePr/>
          <p:nvPr/>
        </p:nvGraphicFramePr>
        <p:xfrm>
          <a:off x="3339207" y="3189726"/>
          <a:ext cx="2465585" cy="2780160"/>
        </p:xfrm>
        <a:graphic>
          <a:graphicData uri="http://schemas.openxmlformats.org/drawingml/2006/table">
            <a:tbl>
              <a:tblPr bandRow="1">
                <a:tableStyleId>{4C3C2611-4C71-4FC5-86AE-919BDF0F9419}</a:tableStyleId>
              </a:tblPr>
              <a:tblGrid>
                <a:gridCol w="728662">
                  <a:extLst>
                    <a:ext uri="{9D8B030D-6E8A-4147-A177-3AD203B41FA5}">
                      <a16:colId xmlns:a16="http://schemas.microsoft.com/office/drawing/2014/main" val="20000"/>
                    </a:ext>
                  </a:extLst>
                </a:gridCol>
                <a:gridCol w="1736923">
                  <a:extLst>
                    <a:ext uri="{9D8B030D-6E8A-4147-A177-3AD203B41FA5}">
                      <a16:colId xmlns:a16="http://schemas.microsoft.com/office/drawing/2014/main" val="20001"/>
                    </a:ext>
                  </a:extLst>
                </a:gridCol>
              </a:tblGrid>
              <a:tr h="279052">
                <a:tc>
                  <a:txBody>
                    <a:bodyPr/>
                    <a:lstStyle/>
                    <a:p>
                      <a:pPr algn="l">
                        <a:defRPr sz="1800"/>
                      </a:pPr>
                      <a:endParaRPr/>
                    </a:p>
                  </a:txBody>
                  <a:tcPr marL="76200" marR="76200" marT="76200" marB="76200" anchor="ctr" horzOverflow="overflow"/>
                </a:tc>
                <a:tc>
                  <a:txBody>
                    <a:bodyPr/>
                    <a:lstStyle/>
                    <a:p>
                      <a:pPr defTabSz="457200">
                        <a:lnSpc>
                          <a:spcPts val="2900"/>
                        </a:lnSpc>
                        <a:defRPr sz="1800"/>
                      </a:pPr>
                      <a:r>
                        <a:rPr sz="1200" b="1"/>
                        <a:t>ds</a:t>
                      </a:r>
                    </a:p>
                  </a:txBody>
                  <a:tcPr marL="76200" marR="76200" marT="76200" marB="76200" anchor="ctr" horzOverflow="overflow"/>
                </a:tc>
                <a:extLst>
                  <a:ext uri="{0D108BD9-81ED-4DB2-BD59-A6C34878D82A}">
                    <a16:rowId xmlns:a16="http://schemas.microsoft.com/office/drawing/2014/main" val="10000"/>
                  </a:ext>
                </a:extLst>
              </a:tr>
              <a:tr h="279052">
                <a:tc>
                  <a:txBody>
                    <a:bodyPr/>
                    <a:lstStyle/>
                    <a:p>
                      <a:pPr defTabSz="457200">
                        <a:lnSpc>
                          <a:spcPts val="2900"/>
                        </a:lnSpc>
                        <a:defRPr sz="1800"/>
                      </a:pPr>
                      <a:r>
                        <a:rPr sz="1200" b="1"/>
                        <a:t>26664</a:t>
                      </a:r>
                    </a:p>
                  </a:txBody>
                  <a:tcPr marL="76200" marR="76200" marT="76200" marB="76200" horzOverflow="overflow">
                    <a:solidFill>
                      <a:srgbClr val="F5F5F5"/>
                    </a:solidFill>
                  </a:tcPr>
                </a:tc>
                <a:tc>
                  <a:txBody>
                    <a:bodyPr/>
                    <a:lstStyle/>
                    <a:p>
                      <a:pPr defTabSz="457200">
                        <a:lnSpc>
                          <a:spcPts val="2800"/>
                        </a:lnSpc>
                        <a:defRPr sz="1800"/>
                      </a:pPr>
                      <a:r>
                        <a:rPr sz="1200"/>
                        <a:t>2017-12-27 23:00:00</a:t>
                      </a:r>
                    </a:p>
                  </a:txBody>
                  <a:tcPr marL="76200" marR="76200" marT="76200" marB="76200" anchor="ctr" horzOverflow="overflow">
                    <a:solidFill>
                      <a:srgbClr val="F5F5F5"/>
                    </a:solidFill>
                  </a:tcPr>
                </a:tc>
                <a:extLst>
                  <a:ext uri="{0D108BD9-81ED-4DB2-BD59-A6C34878D82A}">
                    <a16:rowId xmlns:a16="http://schemas.microsoft.com/office/drawing/2014/main" val="10001"/>
                  </a:ext>
                </a:extLst>
              </a:tr>
              <a:tr h="279052">
                <a:tc>
                  <a:txBody>
                    <a:bodyPr/>
                    <a:lstStyle/>
                    <a:p>
                      <a:pPr defTabSz="457200">
                        <a:lnSpc>
                          <a:spcPts val="2900"/>
                        </a:lnSpc>
                        <a:defRPr sz="1800"/>
                      </a:pPr>
                      <a:r>
                        <a:rPr sz="1200" b="1"/>
                        <a:t>26665</a:t>
                      </a:r>
                    </a:p>
                  </a:txBody>
                  <a:tcPr marL="76200" marR="76200" marT="76200" marB="76200" horzOverflow="overflow"/>
                </a:tc>
                <a:tc>
                  <a:txBody>
                    <a:bodyPr/>
                    <a:lstStyle/>
                    <a:p>
                      <a:pPr defTabSz="457200">
                        <a:lnSpc>
                          <a:spcPts val="2800"/>
                        </a:lnSpc>
                        <a:defRPr sz="1800"/>
                      </a:pPr>
                      <a:r>
                        <a:rPr sz="1200"/>
                        <a:t>2017-12-28 23:00:00</a:t>
                      </a:r>
                    </a:p>
                  </a:txBody>
                  <a:tcPr marL="76200" marR="76200" marT="76200" marB="76200" anchor="ctr" horzOverflow="overflow"/>
                </a:tc>
                <a:extLst>
                  <a:ext uri="{0D108BD9-81ED-4DB2-BD59-A6C34878D82A}">
                    <a16:rowId xmlns:a16="http://schemas.microsoft.com/office/drawing/2014/main" val="10002"/>
                  </a:ext>
                </a:extLst>
              </a:tr>
              <a:tr h="279052">
                <a:tc>
                  <a:txBody>
                    <a:bodyPr/>
                    <a:lstStyle/>
                    <a:p>
                      <a:pPr defTabSz="457200">
                        <a:lnSpc>
                          <a:spcPts val="2900"/>
                        </a:lnSpc>
                        <a:defRPr sz="1800"/>
                      </a:pPr>
                      <a:r>
                        <a:rPr sz="1200" b="1"/>
                        <a:t>26666</a:t>
                      </a:r>
                    </a:p>
                  </a:txBody>
                  <a:tcPr marL="76200" marR="76200" marT="76200" marB="76200" horzOverflow="overflow">
                    <a:solidFill>
                      <a:srgbClr val="F5F5F5"/>
                    </a:solidFill>
                  </a:tcPr>
                </a:tc>
                <a:tc>
                  <a:txBody>
                    <a:bodyPr/>
                    <a:lstStyle/>
                    <a:p>
                      <a:pPr defTabSz="457200">
                        <a:lnSpc>
                          <a:spcPts val="2800"/>
                        </a:lnSpc>
                        <a:defRPr sz="1800"/>
                      </a:pPr>
                      <a:r>
                        <a:rPr sz="1200"/>
                        <a:t>2017-12-29 23:00:00</a:t>
                      </a:r>
                    </a:p>
                  </a:txBody>
                  <a:tcPr marL="76200" marR="76200" marT="76200" marB="76200" anchor="ctr" horzOverflow="overflow">
                    <a:solidFill>
                      <a:srgbClr val="F5F5F5"/>
                    </a:solidFill>
                  </a:tcPr>
                </a:tc>
                <a:extLst>
                  <a:ext uri="{0D108BD9-81ED-4DB2-BD59-A6C34878D82A}">
                    <a16:rowId xmlns:a16="http://schemas.microsoft.com/office/drawing/2014/main" val="10003"/>
                  </a:ext>
                </a:extLst>
              </a:tr>
              <a:tr h="279052">
                <a:tc>
                  <a:txBody>
                    <a:bodyPr/>
                    <a:lstStyle/>
                    <a:p>
                      <a:pPr defTabSz="457200">
                        <a:lnSpc>
                          <a:spcPts val="2900"/>
                        </a:lnSpc>
                        <a:defRPr sz="1800"/>
                      </a:pPr>
                      <a:r>
                        <a:rPr sz="1200" b="1"/>
                        <a:t>26667</a:t>
                      </a:r>
                    </a:p>
                  </a:txBody>
                  <a:tcPr marL="76200" marR="76200" marT="76200" marB="76200" horzOverflow="overflow"/>
                </a:tc>
                <a:tc>
                  <a:txBody>
                    <a:bodyPr/>
                    <a:lstStyle/>
                    <a:p>
                      <a:pPr defTabSz="457200">
                        <a:lnSpc>
                          <a:spcPts val="2800"/>
                        </a:lnSpc>
                        <a:defRPr sz="1800"/>
                      </a:pPr>
                      <a:r>
                        <a:rPr sz="1200"/>
                        <a:t>2017-12-30 23:00:00</a:t>
                      </a:r>
                    </a:p>
                  </a:txBody>
                  <a:tcPr marL="76200" marR="76200" marT="76200" marB="76200" anchor="ctr" horzOverflow="overflow"/>
                </a:tc>
                <a:extLst>
                  <a:ext uri="{0D108BD9-81ED-4DB2-BD59-A6C34878D82A}">
                    <a16:rowId xmlns:a16="http://schemas.microsoft.com/office/drawing/2014/main" val="10004"/>
                  </a:ext>
                </a:extLst>
              </a:tr>
              <a:tr h="279052">
                <a:tc>
                  <a:txBody>
                    <a:bodyPr/>
                    <a:lstStyle/>
                    <a:p>
                      <a:pPr defTabSz="457200">
                        <a:lnSpc>
                          <a:spcPts val="2900"/>
                        </a:lnSpc>
                        <a:defRPr sz="1800"/>
                      </a:pPr>
                      <a:r>
                        <a:rPr sz="1200" b="1"/>
                        <a:t>26668</a:t>
                      </a:r>
                    </a:p>
                  </a:txBody>
                  <a:tcPr marL="76200" marR="76200" marT="76200" marB="76200" horzOverflow="overflow">
                    <a:solidFill>
                      <a:srgbClr val="F5F5F5"/>
                    </a:solidFill>
                  </a:tcPr>
                </a:tc>
                <a:tc>
                  <a:txBody>
                    <a:bodyPr/>
                    <a:lstStyle/>
                    <a:p>
                      <a:pPr defTabSz="457200">
                        <a:lnSpc>
                          <a:spcPts val="2800"/>
                        </a:lnSpc>
                        <a:defRPr sz="1800"/>
                      </a:pPr>
                      <a:r>
                        <a:rPr sz="1200"/>
                        <a:t>2017-12-31 23:00:00</a:t>
                      </a:r>
                    </a:p>
                  </a:txBody>
                  <a:tcPr marL="76200" marR="76200" marT="76200" marB="76200" anchor="ctr" horzOverflow="overflow">
                    <a:solidFill>
                      <a:srgbClr val="F5F5F5"/>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sult for 1 year"/>
          <p:cNvSpPr txBox="1">
            <a:spLocks noGrp="1"/>
          </p:cNvSpPr>
          <p:nvPr>
            <p:ph type="title"/>
          </p:nvPr>
        </p:nvSpPr>
        <p:spPr>
          <a:prstGeom prst="rect">
            <a:avLst/>
          </a:prstGeom>
        </p:spPr>
        <p:txBody>
          <a:bodyPr/>
          <a:lstStyle/>
          <a:p>
            <a:r>
              <a:t>Result for 1 year</a:t>
            </a:r>
          </a:p>
        </p:txBody>
      </p:sp>
      <p:sp>
        <p:nvSpPr>
          <p:cNvPr id="225" name="forecast2=model.predict(future2)…"/>
          <p:cNvSpPr txBox="1"/>
          <p:nvPr/>
        </p:nvSpPr>
        <p:spPr>
          <a:xfrm>
            <a:off x="2939933" y="1531241"/>
            <a:ext cx="3477665" cy="6173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forecast2=model.predict(future2)</a:t>
            </a:r>
          </a:p>
          <a:p>
            <a:r>
              <a:t>model.plot(forecast2)</a:t>
            </a:r>
          </a:p>
        </p:txBody>
      </p:sp>
      <p:pic>
        <p:nvPicPr>
          <p:cNvPr id="226" name="Image" descr="Image"/>
          <p:cNvPicPr>
            <a:picLocks noChangeAspect="1"/>
          </p:cNvPicPr>
          <p:nvPr/>
        </p:nvPicPr>
        <p:blipFill>
          <a:blip r:embed="rId3">
            <a:extLst/>
          </a:blip>
          <a:stretch>
            <a:fillRect/>
          </a:stretch>
        </p:blipFill>
        <p:spPr>
          <a:xfrm>
            <a:off x="1506695" y="2470588"/>
            <a:ext cx="6130610" cy="365081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ompare with reality"/>
          <p:cNvSpPr txBox="1">
            <a:spLocks noGrp="1"/>
          </p:cNvSpPr>
          <p:nvPr>
            <p:ph type="title"/>
          </p:nvPr>
        </p:nvSpPr>
        <p:spPr>
          <a:prstGeom prst="rect">
            <a:avLst/>
          </a:prstGeom>
        </p:spPr>
        <p:txBody>
          <a:bodyPr/>
          <a:lstStyle/>
          <a:p>
            <a:r>
              <a:t>Compare with reality</a:t>
            </a:r>
          </a:p>
        </p:txBody>
      </p:sp>
      <p:sp>
        <p:nvSpPr>
          <p:cNvPr id="231" name="# Add 2017 to the sample…"/>
          <p:cNvSpPr txBox="1"/>
          <p:nvPr/>
        </p:nvSpPr>
        <p:spPr>
          <a:xfrm>
            <a:off x="1114147" y="1309126"/>
            <a:ext cx="7494015" cy="16841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Add 2017 to the sample</a:t>
            </a:r>
          </a:p>
          <a:p>
            <a:r>
              <a:t>df2=total[datetime(2014, 1, 1, 0, 0, 0):datetime(2017, 12, 31, 23, 59, 59)]</a:t>
            </a:r>
          </a:p>
          <a:p>
            <a:r>
              <a:t># and use only data points at every day</a:t>
            </a:r>
          </a:p>
          <a:p>
            <a:r>
              <a:t>df2=df2.resample('D').median()</a:t>
            </a:r>
          </a:p>
          <a:p>
            <a:r>
              <a:t># and plot it</a:t>
            </a:r>
          </a:p>
          <a:p>
            <a:r>
              <a:t>df2.plot(grid=True)</a:t>
            </a:r>
          </a:p>
        </p:txBody>
      </p:sp>
      <p:pic>
        <p:nvPicPr>
          <p:cNvPr id="232" name="Image" descr="Image"/>
          <p:cNvPicPr>
            <a:picLocks noChangeAspect="1"/>
          </p:cNvPicPr>
          <p:nvPr/>
        </p:nvPicPr>
        <p:blipFill>
          <a:blip r:embed="rId3">
            <a:extLst/>
          </a:blip>
          <a:stretch>
            <a:fillRect/>
          </a:stretch>
        </p:blipFill>
        <p:spPr>
          <a:xfrm>
            <a:off x="1625195" y="3062996"/>
            <a:ext cx="5256854" cy="37528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ompare the predicted year only"/>
          <p:cNvSpPr txBox="1">
            <a:spLocks noGrp="1"/>
          </p:cNvSpPr>
          <p:nvPr>
            <p:ph type="title"/>
          </p:nvPr>
        </p:nvSpPr>
        <p:spPr>
          <a:prstGeom prst="rect">
            <a:avLst/>
          </a:prstGeom>
        </p:spPr>
        <p:txBody>
          <a:bodyPr/>
          <a:lstStyle/>
          <a:p>
            <a:r>
              <a:t>Compare the predicted year only</a:t>
            </a:r>
          </a:p>
        </p:txBody>
      </p:sp>
      <p:sp>
        <p:nvSpPr>
          <p:cNvPr id="237" name="pl.plot(np.arange(365),df2[‘Temperature’].values[-365:],'b-',\…"/>
          <p:cNvSpPr txBox="1"/>
          <p:nvPr/>
        </p:nvSpPr>
        <p:spPr>
          <a:xfrm>
            <a:off x="1668345" y="1622303"/>
            <a:ext cx="6163716" cy="617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pl.plot(np.arange(365),df2[‘Temperature’].values[-365:],'b-',\</a:t>
            </a:r>
          </a:p>
          <a:p>
            <a:r>
              <a:t>   forecast2.yhat.values[-365:],'r.')</a:t>
            </a:r>
          </a:p>
        </p:txBody>
      </p:sp>
      <p:pic>
        <p:nvPicPr>
          <p:cNvPr id="238" name="Image" descr="Image"/>
          <p:cNvPicPr>
            <a:picLocks noChangeAspect="1"/>
          </p:cNvPicPr>
          <p:nvPr/>
        </p:nvPicPr>
        <p:blipFill>
          <a:blip r:embed="rId3">
            <a:extLst/>
          </a:blip>
          <a:stretch>
            <a:fillRect/>
          </a:stretch>
        </p:blipFill>
        <p:spPr>
          <a:xfrm>
            <a:off x="2197100" y="2477208"/>
            <a:ext cx="4749800" cy="32004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Assignment"/>
          <p:cNvSpPr txBox="1">
            <a:spLocks noGrp="1"/>
          </p:cNvSpPr>
          <p:nvPr>
            <p:ph type="title"/>
          </p:nvPr>
        </p:nvSpPr>
        <p:spPr>
          <a:prstGeom prst="rect">
            <a:avLst/>
          </a:prstGeom>
        </p:spPr>
        <p:txBody>
          <a:bodyPr/>
          <a:lstStyle/>
          <a:p>
            <a:r>
              <a:t>Assignment</a:t>
            </a:r>
          </a:p>
        </p:txBody>
      </p:sp>
      <p:sp>
        <p:nvSpPr>
          <p:cNvPr id="243" name="Find a temporal sensory dataset…"/>
          <p:cNvSpPr txBox="1">
            <a:spLocks noGrp="1"/>
          </p:cNvSpPr>
          <p:nvPr>
            <p:ph type="body" idx="1"/>
          </p:nvPr>
        </p:nvSpPr>
        <p:spPr>
          <a:prstGeom prst="rect">
            <a:avLst/>
          </a:prstGeom>
        </p:spPr>
        <p:txBody>
          <a:bodyPr/>
          <a:lstStyle/>
          <a:p>
            <a:r>
              <a:t>Find a temporal sensory dataset</a:t>
            </a:r>
          </a:p>
          <a:p>
            <a:r>
              <a:t>Select one or more channels </a:t>
            </a:r>
          </a:p>
          <a:p>
            <a:r>
              <a:t>Choose a “training” and a “test” period</a:t>
            </a:r>
          </a:p>
          <a:p>
            <a:r>
              <a:t>Apply Prophet prediction over a short, medium, and long period</a:t>
            </a:r>
          </a:p>
          <a:p>
            <a:r>
              <a:t>Analyze the performance</a:t>
            </a:r>
          </a:p>
          <a:p>
            <a:r>
              <a:t>Discuss real-world applications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ummary of the lecture"/>
          <p:cNvSpPr txBox="1">
            <a:spLocks noGrp="1"/>
          </p:cNvSpPr>
          <p:nvPr>
            <p:ph type="title"/>
          </p:nvPr>
        </p:nvSpPr>
        <p:spPr>
          <a:prstGeom prst="rect">
            <a:avLst/>
          </a:prstGeom>
        </p:spPr>
        <p:txBody>
          <a:bodyPr/>
          <a:lstStyle/>
          <a:p>
            <a:r>
              <a:t>Summary of the lecture</a:t>
            </a:r>
          </a:p>
        </p:txBody>
      </p:sp>
      <p:sp>
        <p:nvSpPr>
          <p:cNvPr id="246" name="We have learned about using Python libraries for working with temporal data, for tasks like cleaning it and for fitting mathematical models (ARIMA) to the data for extracting descriptive parameters, and for simple prediction.…"/>
          <p:cNvSpPr txBox="1">
            <a:spLocks noGrp="1"/>
          </p:cNvSpPr>
          <p:nvPr>
            <p:ph type="body" idx="1"/>
          </p:nvPr>
        </p:nvSpPr>
        <p:spPr>
          <a:xfrm>
            <a:off x="457200" y="1600200"/>
            <a:ext cx="8229600" cy="4827758"/>
          </a:xfrm>
          <a:prstGeom prst="rect">
            <a:avLst/>
          </a:prstGeom>
        </p:spPr>
        <p:txBody>
          <a:bodyPr/>
          <a:lstStyle/>
          <a:p>
            <a:pPr marL="0" indent="0" defTabSz="896111">
              <a:buSzTx/>
              <a:buFontTx/>
              <a:buNone/>
              <a:defRPr sz="3136"/>
            </a:pPr>
            <a:r>
              <a:t>We have learned about using Python libraries for working with temporal data, for tasks like cleaning it and for fitting mathematical models (ARIMA) to the data for extracting descriptive parameters, and for simple prediction.</a:t>
            </a:r>
          </a:p>
          <a:p>
            <a:pPr marL="0" indent="0" defTabSz="896111">
              <a:buSzTx/>
              <a:buFontTx/>
              <a:buNone/>
              <a:defRPr sz="3136"/>
            </a:pPr>
            <a:r>
              <a:t>We have also found out about the popular predictive AI system Prophet by Facebook, and we are now ready to explore its potential and limitations for IoT data.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Outline of the lecture"/>
          <p:cNvSpPr txBox="1">
            <a:spLocks noGrp="1"/>
          </p:cNvSpPr>
          <p:nvPr>
            <p:ph type="title"/>
          </p:nvPr>
        </p:nvSpPr>
        <p:spPr>
          <a:prstGeom prst="rect">
            <a:avLst/>
          </a:prstGeom>
        </p:spPr>
        <p:txBody>
          <a:bodyPr/>
          <a:lstStyle/>
          <a:p>
            <a:r>
              <a:t>Outline of the lecture</a:t>
            </a:r>
          </a:p>
        </p:txBody>
      </p:sp>
      <p:sp>
        <p:nvSpPr>
          <p:cNvPr id="130" name="IoT data very often has an important temporal component.…"/>
          <p:cNvSpPr txBox="1">
            <a:spLocks noGrp="1"/>
          </p:cNvSpPr>
          <p:nvPr>
            <p:ph type="body" idx="1"/>
          </p:nvPr>
        </p:nvSpPr>
        <p:spPr>
          <a:xfrm>
            <a:off x="457200" y="1600200"/>
            <a:ext cx="8229600" cy="4796452"/>
          </a:xfrm>
          <a:prstGeom prst="rect">
            <a:avLst/>
          </a:prstGeom>
        </p:spPr>
        <p:txBody>
          <a:bodyPr/>
          <a:lstStyle/>
          <a:p>
            <a:pPr marL="0" indent="0">
              <a:buSzTx/>
              <a:buFontTx/>
              <a:buNone/>
            </a:pPr>
            <a:r>
              <a:t>IoT data very often has an important temporal component. </a:t>
            </a:r>
          </a:p>
          <a:p>
            <a:pPr marL="0" indent="0">
              <a:buSzTx/>
              <a:buFontTx/>
              <a:buNone/>
            </a:pPr>
            <a:r>
              <a:t>We want to understand how the observed processes or events evolve, and we might also want to predict the future from historical data.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Outline of the lecture"/>
          <p:cNvSpPr txBox="1">
            <a:spLocks noGrp="1"/>
          </p:cNvSpPr>
          <p:nvPr>
            <p:ph type="title"/>
          </p:nvPr>
        </p:nvSpPr>
        <p:spPr>
          <a:prstGeom prst="rect">
            <a:avLst/>
          </a:prstGeom>
        </p:spPr>
        <p:txBody>
          <a:bodyPr/>
          <a:lstStyle/>
          <a:p>
            <a:r>
              <a:t>Outline of the lecture</a:t>
            </a:r>
          </a:p>
        </p:txBody>
      </p:sp>
      <p:sp>
        <p:nvSpPr>
          <p:cNvPr id="133" name="We will learn about processing temporal data with mathematical models and with AI techniques.…"/>
          <p:cNvSpPr txBox="1">
            <a:spLocks noGrp="1"/>
          </p:cNvSpPr>
          <p:nvPr>
            <p:ph type="body" idx="1"/>
          </p:nvPr>
        </p:nvSpPr>
        <p:spPr>
          <a:xfrm>
            <a:off x="457200" y="1600200"/>
            <a:ext cx="8229600" cy="4796452"/>
          </a:xfrm>
          <a:prstGeom prst="rect">
            <a:avLst/>
          </a:prstGeom>
        </p:spPr>
        <p:txBody>
          <a:bodyPr/>
          <a:lstStyle/>
          <a:p>
            <a:pPr marL="0" indent="0">
              <a:buSzTx/>
              <a:buFontTx/>
              <a:buNone/>
            </a:pPr>
            <a:r>
              <a:t>We will learn about processing temporal data with mathematical models and with AI techniques.</a:t>
            </a:r>
          </a:p>
          <a:p>
            <a:pPr marL="0" indent="0">
              <a:buSzTx/>
              <a:buFontTx/>
              <a:buNone/>
            </a:pPr>
            <a:r>
              <a:t>These foundations should be expanded to dealing with temporal correlations.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Where are we in the Course?"/>
          <p:cNvSpPr txBox="1">
            <a:spLocks noGrp="1"/>
          </p:cNvSpPr>
          <p:nvPr>
            <p:ph type="title"/>
          </p:nvPr>
        </p:nvSpPr>
        <p:spPr>
          <a:prstGeom prst="rect">
            <a:avLst/>
          </a:prstGeom>
        </p:spPr>
        <p:txBody>
          <a:bodyPr/>
          <a:lstStyle/>
          <a:p>
            <a:r>
              <a:t>Where are we in the Course?</a:t>
            </a:r>
          </a:p>
        </p:txBody>
      </p:sp>
      <p:sp>
        <p:nvSpPr>
          <p:cNvPr id="136" name="Introduction: Background of IoT, Big Data, AI…"/>
          <p:cNvSpPr txBox="1">
            <a:spLocks noGrp="1"/>
          </p:cNvSpPr>
          <p:nvPr>
            <p:ph type="body" idx="1"/>
          </p:nvPr>
        </p:nvSpPr>
        <p:spPr>
          <a:prstGeom prst="rect">
            <a:avLst/>
          </a:prstGeom>
        </p:spPr>
        <p:txBody>
          <a:bodyPr>
            <a:normAutofit lnSpcReduction="10000"/>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sz="3104" b="1"/>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cture 4: Temporal predictive analysis"/>
          <p:cNvSpPr txBox="1">
            <a:spLocks noGrp="1"/>
          </p:cNvSpPr>
          <p:nvPr>
            <p:ph type="title"/>
          </p:nvPr>
        </p:nvSpPr>
        <p:spPr>
          <a:prstGeom prst="rect">
            <a:avLst/>
          </a:prstGeom>
        </p:spPr>
        <p:txBody>
          <a:bodyPr>
            <a:normAutofit fontScale="90000"/>
          </a:bodyPr>
          <a:lstStyle>
            <a:lvl1pPr defTabSz="768095">
              <a:defRPr sz="3696"/>
            </a:lvl1pPr>
          </a:lstStyle>
          <a:p>
            <a:r>
              <a:t>Lecture 4: Temporal predictive analysis</a:t>
            </a:r>
          </a:p>
        </p:txBody>
      </p:sp>
      <p:sp>
        <p:nvSpPr>
          <p:cNvPr id="139" name="Statistical prediction with ARIMA…"/>
          <p:cNvSpPr txBox="1">
            <a:spLocks noGrp="1"/>
          </p:cNvSpPr>
          <p:nvPr>
            <p:ph type="body" idx="1"/>
          </p:nvPr>
        </p:nvSpPr>
        <p:spPr>
          <a:prstGeom prst="rect">
            <a:avLst/>
          </a:prstGeom>
        </p:spPr>
        <p:txBody>
          <a:bodyPr/>
          <a:lstStyle/>
          <a:p>
            <a:r>
              <a:t>Statistical prediction with ARIMA</a:t>
            </a:r>
          </a:p>
          <a:p>
            <a:r>
              <a:t>Example: short-term prediction</a:t>
            </a:r>
          </a:p>
          <a:p>
            <a:r>
              <a:t>Confidence intervals for prediction</a:t>
            </a:r>
          </a:p>
          <a:p>
            <a:r>
              <a:t>Temporal data processing with Prophet</a:t>
            </a:r>
          </a:p>
          <a:p>
            <a:r>
              <a:t>Concepts of Prophet</a:t>
            </a:r>
          </a:p>
          <a:p>
            <a:r>
              <a:t>Application to IoT data</a:t>
            </a:r>
          </a:p>
          <a:p>
            <a:r>
              <a:t>Example: long-term prediction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mporal Prediction with ARIMA"/>
          <p:cNvSpPr txBox="1">
            <a:spLocks noGrp="1"/>
          </p:cNvSpPr>
          <p:nvPr>
            <p:ph type="title"/>
          </p:nvPr>
        </p:nvSpPr>
        <p:spPr>
          <a:prstGeom prst="rect">
            <a:avLst/>
          </a:prstGeom>
        </p:spPr>
        <p:txBody>
          <a:bodyPr/>
          <a:lstStyle/>
          <a:p>
            <a:r>
              <a:t>Temporal Prediction with ARIMA</a:t>
            </a:r>
          </a:p>
        </p:txBody>
      </p:sp>
      <p:sp>
        <p:nvSpPr>
          <p:cNvPr id="142" name="# http://www.pyflux.com…"/>
          <p:cNvSpPr txBox="1"/>
          <p:nvPr/>
        </p:nvSpPr>
        <p:spPr>
          <a:xfrm>
            <a:off x="2187272" y="1427480"/>
            <a:ext cx="5122290" cy="3817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http://www.pyflux.com</a:t>
            </a:r>
          </a:p>
          <a:p>
            <a:r>
              <a:t>from pandas import read_csv</a:t>
            </a:r>
          </a:p>
          <a:p>
            <a:r>
              <a:t>from pandas import datetime</a:t>
            </a:r>
          </a:p>
          <a:p>
            <a:r>
              <a:t>from pandas import DataFrame</a:t>
            </a:r>
          </a:p>
          <a:p>
            <a:r>
              <a:t>from statsmodels.tsa.arima_model import ARIMA</a:t>
            </a:r>
          </a:p>
          <a:p>
            <a:endParaRPr/>
          </a:p>
          <a:p>
            <a:r>
              <a:t>import numpy as np</a:t>
            </a:r>
          </a:p>
          <a:p>
            <a:r>
              <a:t>import pandas as pd</a:t>
            </a:r>
          </a:p>
          <a:p>
            <a:r>
              <a:t>import pyflux as pf</a:t>
            </a:r>
          </a:p>
          <a:p>
            <a:r>
              <a:t>from datetime import datetime</a:t>
            </a:r>
          </a:p>
          <a:p>
            <a:r>
              <a:t>import matplotlib.pyplot as plt</a:t>
            </a:r>
          </a:p>
          <a:p>
            <a:r>
              <a:t>%matplotlib inline </a:t>
            </a:r>
          </a:p>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mporal Prediction with ARIMA"/>
          <p:cNvSpPr txBox="1">
            <a:spLocks noGrp="1"/>
          </p:cNvSpPr>
          <p:nvPr>
            <p:ph type="title"/>
          </p:nvPr>
        </p:nvSpPr>
        <p:spPr>
          <a:prstGeom prst="rect">
            <a:avLst/>
          </a:prstGeom>
        </p:spPr>
        <p:txBody>
          <a:bodyPr/>
          <a:lstStyle/>
          <a:p>
            <a:r>
              <a:t>Temporal Prediction with ARIMA</a:t>
            </a:r>
          </a:p>
        </p:txBody>
      </p:sp>
      <p:sp>
        <p:nvSpPr>
          <p:cNvPr id="147" name="# Get the ICTP temperature dataset…"/>
          <p:cNvSpPr txBox="1"/>
          <p:nvPr/>
        </p:nvSpPr>
        <p:spPr>
          <a:xfrm>
            <a:off x="2152502" y="1406403"/>
            <a:ext cx="5140931" cy="22175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Get the ICTP temperature dataset</a:t>
            </a:r>
          </a:p>
          <a:p>
            <a:r>
              <a:t>total = read_csv('TS_60917.csv') </a:t>
            </a:r>
          </a:p>
          <a:p>
            <a:r>
              <a:t>total.index = pd.DatetimeIndex(total['created_at'])</a:t>
            </a:r>
          </a:p>
          <a:p>
            <a:endParaRPr/>
          </a:p>
          <a:p>
            <a:r>
              <a:t>plt.figure(figsize=(15,5))</a:t>
            </a:r>
          </a:p>
          <a:p>
            <a:r>
              <a:t>plt.plot(total.index,total['Temperature'])</a:t>
            </a:r>
          </a:p>
          <a:p>
            <a:r>
              <a:t>plt.ylabel('Temperature')</a:t>
            </a:r>
          </a:p>
          <a:p>
            <a:r>
              <a:t>plt.title('Temperature at ICTP');</a:t>
            </a:r>
          </a:p>
        </p:txBody>
      </p:sp>
      <p:pic>
        <p:nvPicPr>
          <p:cNvPr id="148" name="Image" descr="Image"/>
          <p:cNvPicPr>
            <a:picLocks noChangeAspect="1"/>
          </p:cNvPicPr>
          <p:nvPr/>
        </p:nvPicPr>
        <p:blipFill>
          <a:blip r:embed="rId3">
            <a:extLst/>
          </a:blip>
          <a:stretch>
            <a:fillRect/>
          </a:stretch>
        </p:blipFill>
        <p:spPr>
          <a:xfrm>
            <a:off x="0" y="3697770"/>
            <a:ext cx="9144001" cy="319139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mporal Prediction with ARIMA"/>
          <p:cNvSpPr txBox="1">
            <a:spLocks noGrp="1"/>
          </p:cNvSpPr>
          <p:nvPr>
            <p:ph type="title"/>
          </p:nvPr>
        </p:nvSpPr>
        <p:spPr>
          <a:prstGeom prst="rect">
            <a:avLst/>
          </a:prstGeom>
        </p:spPr>
        <p:txBody>
          <a:bodyPr/>
          <a:lstStyle/>
          <a:p>
            <a:r>
              <a:t>Temporal Prediction with ARIMA</a:t>
            </a:r>
          </a:p>
        </p:txBody>
      </p:sp>
      <p:sp>
        <p:nvSpPr>
          <p:cNvPr id="153" name="# Just use a short sequence at year's end…"/>
          <p:cNvSpPr txBox="1"/>
          <p:nvPr/>
        </p:nvSpPr>
        <p:spPr>
          <a:xfrm>
            <a:off x="1003698" y="1282916"/>
            <a:ext cx="7748288" cy="24842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Just use a short sequence at year's end</a:t>
            </a:r>
          </a:p>
          <a:p>
            <a:r>
              <a:t>data=total[datetime(2016, 12, 1, 0, 0, 0):datetime(2016, 12, 31, 23, 59, 59)]</a:t>
            </a:r>
          </a:p>
          <a:p>
            <a:endParaRPr/>
          </a:p>
          <a:p>
            <a:r>
              <a:t># and use only data points at every 6 hours</a:t>
            </a:r>
          </a:p>
          <a:p>
            <a:r>
              <a:t>data=data.resample('6H').median()</a:t>
            </a:r>
          </a:p>
          <a:p>
            <a:r>
              <a:t>plt.figure(figsize=(15,5))</a:t>
            </a:r>
          </a:p>
          <a:p>
            <a:r>
              <a:t>plt.plot(data.index,data['Temperature'])</a:t>
            </a:r>
          </a:p>
          <a:p>
            <a:r>
              <a:t>plt.ylabel('Temperature')</a:t>
            </a:r>
          </a:p>
          <a:p>
            <a:r>
              <a:t>plt.title('Temperature at ICTP in December 2016');</a:t>
            </a:r>
          </a:p>
        </p:txBody>
      </p:sp>
      <p:pic>
        <p:nvPicPr>
          <p:cNvPr id="154" name="Image" descr="Image"/>
          <p:cNvPicPr>
            <a:picLocks noChangeAspect="1"/>
          </p:cNvPicPr>
          <p:nvPr/>
        </p:nvPicPr>
        <p:blipFill>
          <a:blip r:embed="rId3">
            <a:extLst/>
          </a:blip>
          <a:stretch>
            <a:fillRect/>
          </a:stretch>
        </p:blipFill>
        <p:spPr>
          <a:xfrm>
            <a:off x="1130675" y="3993594"/>
            <a:ext cx="6882650" cy="244495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1765</Words>
  <Application>Microsoft Office PowerPoint</Application>
  <PresentationFormat>画面に合わせる (4:3)</PresentationFormat>
  <Paragraphs>215</Paragraphs>
  <Slides>25</Slides>
  <Notes>17</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25</vt:i4>
      </vt:variant>
    </vt:vector>
  </HeadingPairs>
  <TitlesOfParts>
    <vt:vector size="27" baseType="lpstr">
      <vt:lpstr>Arial</vt:lpstr>
      <vt:lpstr>Office Theme</vt:lpstr>
      <vt:lpstr>AI and Machine Learning for IoT Big Data</vt:lpstr>
      <vt:lpstr>Temporal predictive analysis of Big Data</vt:lpstr>
      <vt:lpstr>Outline of the lecture</vt:lpstr>
      <vt:lpstr>Outline of the lecture</vt:lpstr>
      <vt:lpstr>Where are we in the Course?</vt:lpstr>
      <vt:lpstr>Lecture 4: Temporal predictive analysis</vt:lpstr>
      <vt:lpstr>Temporal Prediction with ARIMA</vt:lpstr>
      <vt:lpstr>Temporal Prediction with ARIMA</vt:lpstr>
      <vt:lpstr>Temporal Prediction with ARIMA</vt:lpstr>
      <vt:lpstr>Temporal Prediction with ARIMA</vt:lpstr>
      <vt:lpstr>Temporal Prediction with ARIMA</vt:lpstr>
      <vt:lpstr>Prophet</vt:lpstr>
      <vt:lpstr>Example of another temporal IoT data: temperature in Thingspeak Channel 135 (long-running, open data)</vt:lpstr>
      <vt:lpstr>Open the datafile with Pandas</vt:lpstr>
      <vt:lpstr>First confirm the contents of data</vt:lpstr>
      <vt:lpstr>Create and run a Prophet model</vt:lpstr>
      <vt:lpstr>Let’s see a forecast!</vt:lpstr>
      <vt:lpstr>Compare forecast and reality</vt:lpstr>
      <vt:lpstr>Compare forecast and reality</vt:lpstr>
      <vt:lpstr>Try now to predict 1 year</vt:lpstr>
      <vt:lpstr>Result for 1 year</vt:lpstr>
      <vt:lpstr>Compare with reality</vt:lpstr>
      <vt:lpstr>Compare the predicted year only</vt:lpstr>
      <vt:lpstr>Assignment</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2018-04-22T09:58:20Z</dcterms:modified>
</cp:coreProperties>
</file>